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3" Type="http://schemas.openxmlformats.org/officeDocument/2006/relationships/notesSlide" Target="../notesSlides/notesSlide2.xml"/><Relationship Id="rId22" Type="http://schemas.openxmlformats.org/officeDocument/2006/relationships/slideLayout" Target="../slideLayouts/slideLayout3.xml"/><Relationship Id="rId21" Type="http://schemas.openxmlformats.org/officeDocument/2006/relationships/tags" Target="../tags/tag18.xml"/><Relationship Id="rId20" Type="http://schemas.openxmlformats.org/officeDocument/2006/relationships/tags" Target="../tags/tag17.xml"/><Relationship Id="rId2" Type="http://schemas.openxmlformats.org/officeDocument/2006/relationships/tags" Target="../tags/tag2.xml"/><Relationship Id="rId19" Type="http://schemas.openxmlformats.org/officeDocument/2006/relationships/image" Target="../media/image5.png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image" Target="../media/image4.png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EmergencyFlow: Optimizing Emergency Response in Rwanda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Capstone Project Presentation | INSY 8413 - Introduction to Big Data Analytics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7789"/>
            <a:ext cx="622601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Conclusion &amp; Contact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133951" y="2775347"/>
            <a:ext cx="1270265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"In emergency medicine, every minute counts. Through data analytics, we can ensure those minutes are used most effectively to save lives."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520196"/>
            <a:ext cx="30480" cy="1236107"/>
          </a:xfrm>
          <a:prstGeom prst="rect">
            <a:avLst/>
          </a:prstGeom>
          <a:solidFill>
            <a:srgbClr val="E2C2B3"/>
          </a:solidFill>
        </p:spPr>
      </p:sp>
      <p:sp>
        <p:nvSpPr>
          <p:cNvPr id="5" name="Text 3"/>
          <p:cNvSpPr/>
          <p:nvPr/>
        </p:nvSpPr>
        <p:spPr>
          <a:xfrm>
            <a:off x="793790" y="423826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Project Success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81941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78.9% accurate predictive model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61610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Identified traffic as primary bottleneck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03808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25% improvement potential demonstrated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46006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Scalable framework for nationwide use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238268"/>
            <a:ext cx="296322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Contact &amp; Resources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481941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Email: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[</a:t>
            </a:r>
            <a:r>
              <a:rPr lang="en-US" alt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angelnirere22@gmail.com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]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261610"/>
            <a:ext cx="624470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GitHub: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</a:t>
            </a:r>
            <a:r>
              <a:rPr lang="en-US" alt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https://github.com/AngelNirere/EmergencyFlow-Analytics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]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42961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9829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52236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This project addresses critical delays in emergency ambulance response times in Rwanda, aiming to save lives through data-driven optimization.</a:t>
            </a:r>
            <a:endParaRPr lang="en-US" sz="1750" dirty="0"/>
          </a:p>
        </p:txBody>
      </p:sp>
      <p:sp>
        <p:nvSpPr>
          <p:cNvPr id="4" name="Shape 2"/>
          <p:cNvSpPr/>
          <p:nvPr>
            <p:custDataLst>
              <p:tags r:id="rId1"/>
            </p:custDataLst>
          </p:nvPr>
        </p:nvSpPr>
        <p:spPr>
          <a:xfrm>
            <a:off x="793790" y="3973354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403234"/>
          </a:solidFill>
        </p:spPr>
      </p:sp>
      <p:sp>
        <p:nvSpPr>
          <p:cNvPr id="5" name="Shape 3"/>
          <p:cNvSpPr/>
          <p:nvPr>
            <p:custDataLst>
              <p:tags r:id="rId2"/>
            </p:custDataLst>
          </p:nvPr>
        </p:nvSpPr>
        <p:spPr>
          <a:xfrm>
            <a:off x="793790" y="3942874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E2C2B3"/>
          </a:solidFill>
        </p:spPr>
      </p:sp>
      <p:sp>
        <p:nvSpPr>
          <p:cNvPr id="6" name="Shape 4"/>
          <p:cNvSpPr/>
          <p:nvPr>
            <p:custDataLst>
              <p:tags r:id="rId3"/>
            </p:custDataLst>
          </p:nvPr>
        </p:nvSpPr>
        <p:spPr>
          <a:xfrm>
            <a:off x="2551688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2C2B3"/>
          </a:solidFill>
        </p:spPr>
      </p:sp>
      <p:pic>
        <p:nvPicPr>
          <p:cNvPr id="7" name="Image 0" descr="preencoded.png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755761" y="3803333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>
            <p:custDataLst>
              <p:tags r:id="rId6"/>
            </p:custDataLst>
          </p:nvPr>
        </p:nvSpPr>
        <p:spPr>
          <a:xfrm>
            <a:off x="1051084" y="45403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9" name="Text 6"/>
          <p:cNvSpPr/>
          <p:nvPr>
            <p:custDataLst>
              <p:tags r:id="rId7"/>
            </p:custDataLst>
          </p:nvPr>
        </p:nvSpPr>
        <p:spPr>
          <a:xfrm>
            <a:off x="1051084" y="5030748"/>
            <a:ext cx="368177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Traffic congestion and poor route optimization delay emergency ambulances, risking lives.</a:t>
            </a:r>
            <a:endParaRPr lang="en-US" sz="1750" dirty="0"/>
          </a:p>
        </p:txBody>
      </p:sp>
      <p:sp>
        <p:nvSpPr>
          <p:cNvPr id="10" name="Shape 7"/>
          <p:cNvSpPr/>
          <p:nvPr>
            <p:custDataLst>
              <p:tags r:id="rId8"/>
            </p:custDataLst>
          </p:nvPr>
        </p:nvSpPr>
        <p:spPr>
          <a:xfrm>
            <a:off x="5216962" y="3973354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403234"/>
          </a:solidFill>
        </p:spPr>
      </p:sp>
      <p:sp>
        <p:nvSpPr>
          <p:cNvPr id="11" name="Shape 8"/>
          <p:cNvSpPr/>
          <p:nvPr>
            <p:custDataLst>
              <p:tags r:id="rId9"/>
            </p:custDataLst>
          </p:nvPr>
        </p:nvSpPr>
        <p:spPr>
          <a:xfrm>
            <a:off x="5216962" y="3942874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E2C2B3"/>
          </a:solidFill>
        </p:spPr>
      </p:sp>
      <p:sp>
        <p:nvSpPr>
          <p:cNvPr id="12" name="Shape 9"/>
          <p:cNvSpPr/>
          <p:nvPr>
            <p:custDataLst>
              <p:tags r:id="rId10"/>
            </p:custDataLst>
          </p:nvPr>
        </p:nvSpPr>
        <p:spPr>
          <a:xfrm>
            <a:off x="6974860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2C2B3"/>
          </a:solidFill>
        </p:spPr>
      </p:sp>
      <p:pic>
        <p:nvPicPr>
          <p:cNvPr id="13" name="Image 1" descr="preencoded.png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178933" y="3803333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>
            <p:custDataLst>
              <p:tags r:id="rId13"/>
            </p:custDataLst>
          </p:nvPr>
        </p:nvSpPr>
        <p:spPr>
          <a:xfrm>
            <a:off x="5474256" y="45403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Project Goal</a:t>
            </a:r>
            <a:endParaRPr lang="en-US" sz="2200" dirty="0"/>
          </a:p>
        </p:txBody>
      </p:sp>
      <p:sp>
        <p:nvSpPr>
          <p:cNvPr id="15" name="Text 11"/>
          <p:cNvSpPr/>
          <p:nvPr>
            <p:custDataLst>
              <p:tags r:id="rId14"/>
            </p:custDataLst>
          </p:nvPr>
        </p:nvSpPr>
        <p:spPr>
          <a:xfrm>
            <a:off x="5474256" y="5030748"/>
            <a:ext cx="3681770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Reduce ambulance delays by analyzing traffic, location, and population data.</a:t>
            </a:r>
            <a:endParaRPr lang="en-US" sz="1750" dirty="0"/>
          </a:p>
        </p:txBody>
      </p:sp>
      <p:sp>
        <p:nvSpPr>
          <p:cNvPr id="16" name="Shape 12"/>
          <p:cNvSpPr/>
          <p:nvPr>
            <p:custDataLst>
              <p:tags r:id="rId15"/>
            </p:custDataLst>
          </p:nvPr>
        </p:nvSpPr>
        <p:spPr>
          <a:xfrm>
            <a:off x="9640133" y="3973354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403234"/>
          </a:solidFill>
        </p:spPr>
      </p:sp>
      <p:sp>
        <p:nvSpPr>
          <p:cNvPr id="17" name="Shape 13"/>
          <p:cNvSpPr/>
          <p:nvPr>
            <p:custDataLst>
              <p:tags r:id="rId16"/>
            </p:custDataLst>
          </p:nvPr>
        </p:nvSpPr>
        <p:spPr>
          <a:xfrm>
            <a:off x="9640133" y="3942874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E2C2B3"/>
          </a:solidFill>
        </p:spPr>
      </p:sp>
      <p:sp>
        <p:nvSpPr>
          <p:cNvPr id="18" name="Shape 14"/>
          <p:cNvSpPr/>
          <p:nvPr>
            <p:custDataLst>
              <p:tags r:id="rId17"/>
            </p:custDataLst>
          </p:nvPr>
        </p:nvSpPr>
        <p:spPr>
          <a:xfrm>
            <a:off x="11398032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2C2B3"/>
          </a:solidFill>
        </p:spPr>
      </p:sp>
      <p:pic>
        <p:nvPicPr>
          <p:cNvPr id="19" name="Image 2" descr="preencoded.png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11602105" y="3803333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>
            <p:custDataLst>
              <p:tags r:id="rId20"/>
            </p:custDataLst>
          </p:nvPr>
        </p:nvSpPr>
        <p:spPr>
          <a:xfrm>
            <a:off x="9897427" y="45403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Presented By</a:t>
            </a:r>
            <a:endParaRPr lang="en-US" sz="2200" dirty="0"/>
          </a:p>
        </p:txBody>
      </p:sp>
      <p:sp>
        <p:nvSpPr>
          <p:cNvPr id="21" name="Text 16"/>
          <p:cNvSpPr/>
          <p:nvPr>
            <p:custDataLst>
              <p:tags r:id="rId21"/>
            </p:custDataLst>
          </p:nvPr>
        </p:nvSpPr>
        <p:spPr>
          <a:xfrm>
            <a:off x="9897427" y="5030748"/>
            <a:ext cx="368177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Nirere Angelique | ID: 26564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5612"/>
            <a:ext cx="666035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Methodology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3455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approach combined Python for data analysis and machine learning with Power BI for interactive visualization.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342322"/>
            <a:ext cx="3043476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Tools &amp; Technologies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923467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Python: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Data Analysis &amp; ML (Jupyter Notebook)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728567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Power BI: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Dashboard &amp; Visualization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533668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Scikit-learn: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Predictive Modeling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338768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Pandas/NumPy: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Data Processing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3342322"/>
            <a:ext cx="292298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Dataset Information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56321" y="3923467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Source: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Rwanda Statistics Portal (NISR)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728567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Records: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245 emergency responses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533668"/>
            <a:ext cx="35015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Features: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17 variables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5975866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Coverage: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2019-2023, Multiple regions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07112" y="715208"/>
            <a:ext cx="7729776" cy="12627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Python Data Analytics: Key Insights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7112" y="2280999"/>
            <a:ext cx="7729776" cy="323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analysis revealed critical factors influencing emergency response times.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07112" y="2831544"/>
            <a:ext cx="7729776" cy="1212294"/>
          </a:xfrm>
          <a:prstGeom prst="roundRect">
            <a:avLst>
              <a:gd name="adj" fmla="val 2500"/>
            </a:avLst>
          </a:prstGeom>
          <a:solidFill>
            <a:srgbClr val="403234"/>
          </a:solidFill>
          <a:ln w="22860">
            <a:solidFill>
              <a:srgbClr val="786A6C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29972" y="2854404"/>
            <a:ext cx="808196" cy="1166574"/>
          </a:xfrm>
          <a:prstGeom prst="roundRect">
            <a:avLst>
              <a:gd name="adj" fmla="val 356"/>
            </a:avLst>
          </a:prstGeom>
          <a:solidFill>
            <a:srgbClr val="5F5153"/>
          </a:solidFill>
        </p:spPr>
      </p:sp>
      <p:sp>
        <p:nvSpPr>
          <p:cNvPr id="7" name="Text 4"/>
          <p:cNvSpPr/>
          <p:nvPr/>
        </p:nvSpPr>
        <p:spPr>
          <a:xfrm>
            <a:off x="982504" y="3248263"/>
            <a:ext cx="303014" cy="3788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1740218" y="3056453"/>
            <a:ext cx="2525673" cy="3156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Exploration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740218" y="3493294"/>
            <a:ext cx="6673810" cy="323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245 records, 17 features, 100% completeness.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07112" y="4245888"/>
            <a:ext cx="7729776" cy="1533168"/>
          </a:xfrm>
          <a:prstGeom prst="roundRect">
            <a:avLst>
              <a:gd name="adj" fmla="val 1977"/>
            </a:avLst>
          </a:prstGeom>
          <a:solidFill>
            <a:srgbClr val="403234"/>
          </a:solidFill>
          <a:ln w="22860">
            <a:solidFill>
              <a:srgbClr val="786A6C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29972" y="4268748"/>
            <a:ext cx="808196" cy="1487448"/>
          </a:xfrm>
          <a:prstGeom prst="roundRect">
            <a:avLst>
              <a:gd name="adj" fmla="val 356"/>
            </a:avLst>
          </a:prstGeom>
          <a:solidFill>
            <a:srgbClr val="5F5153"/>
          </a:solidFill>
        </p:spPr>
      </p:sp>
      <p:sp>
        <p:nvSpPr>
          <p:cNvPr id="12" name="Text 9"/>
          <p:cNvSpPr/>
          <p:nvPr/>
        </p:nvSpPr>
        <p:spPr>
          <a:xfrm>
            <a:off x="982504" y="4822984"/>
            <a:ext cx="303014" cy="3788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1740218" y="4470797"/>
            <a:ext cx="2525673" cy="3156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EDA Findings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740218" y="4907637"/>
            <a:ext cx="6673810" cy="64650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Average response time: 26.8 mins. Strong traffic correlation (+0.683).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707112" y="5981105"/>
            <a:ext cx="7729776" cy="1533168"/>
          </a:xfrm>
          <a:prstGeom prst="roundRect">
            <a:avLst>
              <a:gd name="adj" fmla="val 1977"/>
            </a:avLst>
          </a:prstGeom>
          <a:solidFill>
            <a:srgbClr val="403234"/>
          </a:solidFill>
          <a:ln w="22860">
            <a:solidFill>
              <a:srgbClr val="786A6C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729972" y="6003965"/>
            <a:ext cx="808196" cy="1487448"/>
          </a:xfrm>
          <a:prstGeom prst="roundRect">
            <a:avLst>
              <a:gd name="adj" fmla="val 356"/>
            </a:avLst>
          </a:prstGeom>
          <a:solidFill>
            <a:srgbClr val="5F5153"/>
          </a:solidFill>
        </p:spPr>
      </p:sp>
      <p:sp>
        <p:nvSpPr>
          <p:cNvPr id="17" name="Text 14"/>
          <p:cNvSpPr/>
          <p:nvPr/>
        </p:nvSpPr>
        <p:spPr>
          <a:xfrm>
            <a:off x="982504" y="6558201"/>
            <a:ext cx="303014" cy="3788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1740218" y="6206014"/>
            <a:ext cx="2614732" cy="3156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Correlation Analysis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1740218" y="6642854"/>
            <a:ext cx="6673810" cy="64650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Traffic congestion (+0.683), Population Density (+0.445), Road Quality (-0.321) are top factors.</a:t>
            </a:r>
            <a:endParaRPr lang="en-US" sz="1550" dirty="0"/>
          </a:p>
        </p:txBody>
      </p:sp>
      <p:pic>
        <p:nvPicPr>
          <p:cNvPr id="20" name="Picture 19" descr="EDA Overview Dashboard with Response Time Distribu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36610" y="660400"/>
            <a:ext cx="6193790" cy="68548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1282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Machine Learning &amp; Clustering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489002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We developed a predictive model and identified distinct response patterns.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696772"/>
            <a:ext cx="3501509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Best Model Performance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632246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Algorithm: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Random Forest Regressor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437346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R² Score: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0.7892 (78.9% accuracy)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242447"/>
            <a:ext cx="35015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RMSE: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3.47 minutes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369677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Identified Clusters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2721" y="4277916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Cluster 0: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Low traffic, fast response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083016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Cluster 1: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High traffic, slow response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5888117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Cluster 2: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Medium traffic, variable response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6693218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Cluster 3: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Urban areas, consistent delays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24562" y="423148"/>
            <a:ext cx="8067675" cy="96107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Power BI Dashboard: Visualizing Performance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6024562" y="1614845"/>
            <a:ext cx="8067675" cy="2461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interactive dashboard provides real-time insights into emergency response metrics.</a:t>
            </a:r>
            <a:endParaRPr lang="en-US" sz="1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24562" y="2033826"/>
            <a:ext cx="384334" cy="3843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24562" y="2610326"/>
            <a:ext cx="2212896" cy="240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Response Time Trends</a:t>
            </a:r>
            <a:endParaRPr lang="en-US" sz="1500" dirty="0"/>
          </a:p>
        </p:txBody>
      </p:sp>
      <p:sp>
        <p:nvSpPr>
          <p:cNvPr id="7" name="Text 3"/>
          <p:cNvSpPr/>
          <p:nvPr/>
        </p:nvSpPr>
        <p:spPr>
          <a:xfrm>
            <a:off x="6024562" y="2942630"/>
            <a:ext cx="8067675" cy="2461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8% improvement from 2019-2023.</a:t>
            </a:r>
            <a:endParaRPr lang="en-US" sz="1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562" y="3573066"/>
            <a:ext cx="384334" cy="38433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24562" y="4149566"/>
            <a:ext cx="2062996" cy="240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Geographic Heatmap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6024562" y="4481870"/>
            <a:ext cx="8067675" cy="2461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Kicukiro region has highest response times.</a:t>
            </a:r>
            <a:endParaRPr lang="en-US" sz="12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562" y="5112306"/>
            <a:ext cx="384334" cy="38433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24562" y="5688806"/>
            <a:ext cx="1922145" cy="240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Traffic Impact</a:t>
            </a:r>
            <a:endParaRPr lang="en-US" sz="1500" dirty="0"/>
          </a:p>
        </p:txBody>
      </p:sp>
      <p:sp>
        <p:nvSpPr>
          <p:cNvPr id="13" name="Text 7"/>
          <p:cNvSpPr/>
          <p:nvPr/>
        </p:nvSpPr>
        <p:spPr>
          <a:xfrm>
            <a:off x="6024562" y="6021110"/>
            <a:ext cx="8067675" cy="2461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Strong positive correlation confirmed.</a:t>
            </a:r>
            <a:endParaRPr lang="en-US" sz="12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562" y="6651546"/>
            <a:ext cx="384334" cy="38433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024562" y="7228046"/>
            <a:ext cx="1922145" cy="2401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KPI Dashboard</a:t>
            </a:r>
            <a:endParaRPr lang="en-US" sz="1500" dirty="0"/>
          </a:p>
        </p:txBody>
      </p:sp>
      <p:sp>
        <p:nvSpPr>
          <p:cNvPr id="16" name="Text 9"/>
          <p:cNvSpPr/>
          <p:nvPr/>
        </p:nvSpPr>
        <p:spPr>
          <a:xfrm>
            <a:off x="6024562" y="7560350"/>
            <a:ext cx="8067675" cy="2461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Monitors Avg Response, Total Cases, Success Rate.</a:t>
            </a:r>
            <a:endParaRPr lang="en-US" sz="1200" dirty="0"/>
          </a:p>
        </p:txBody>
      </p:sp>
      <p:pic>
        <p:nvPicPr>
          <p:cNvPr id="17" name="Picture 16" descr="emergencyflow response in rwanda dashboar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-846455" y="1157605"/>
            <a:ext cx="7659370" cy="56368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536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049" y="3363278"/>
            <a:ext cx="6402110" cy="688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Results &amp; Key Findings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71049" y="4382095"/>
            <a:ext cx="13088303" cy="3524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analysis highlights critical areas for intervention to optimize emergency response.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71049" y="5092422"/>
            <a:ext cx="3065621" cy="7268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68.3%</a:t>
            </a:r>
            <a:endParaRPr lang="en-US" sz="5700" dirty="0"/>
          </a:p>
        </p:txBody>
      </p:sp>
      <p:sp>
        <p:nvSpPr>
          <p:cNvPr id="6" name="Text 3"/>
          <p:cNvSpPr/>
          <p:nvPr/>
        </p:nvSpPr>
        <p:spPr>
          <a:xfrm>
            <a:off x="927021" y="6094571"/>
            <a:ext cx="2753678" cy="3442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Traffic Impact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71049" y="6570940"/>
            <a:ext cx="3065621" cy="7048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Correlation between congestion and delays.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4111943" y="5092422"/>
            <a:ext cx="3065621" cy="7268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15</a:t>
            </a:r>
            <a:endParaRPr lang="en-US" sz="5700" dirty="0"/>
          </a:p>
        </p:txBody>
      </p:sp>
      <p:sp>
        <p:nvSpPr>
          <p:cNvPr id="9" name="Text 6"/>
          <p:cNvSpPr/>
          <p:nvPr/>
        </p:nvSpPr>
        <p:spPr>
          <a:xfrm>
            <a:off x="4267914" y="6094571"/>
            <a:ext cx="2753678" cy="3442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Regional Disparity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4111943" y="6570940"/>
            <a:ext cx="3065621" cy="7048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Minutes difference between best/worst regions.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452836" y="5092422"/>
            <a:ext cx="3065621" cy="7268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78.9%</a:t>
            </a:r>
            <a:endParaRPr lang="en-US" sz="5700" dirty="0"/>
          </a:p>
        </p:txBody>
      </p:sp>
      <p:sp>
        <p:nvSpPr>
          <p:cNvPr id="12" name="Text 9"/>
          <p:cNvSpPr/>
          <p:nvPr/>
        </p:nvSpPr>
        <p:spPr>
          <a:xfrm>
            <a:off x="7591187" y="6094571"/>
            <a:ext cx="2788801" cy="3442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Predictive Accuracy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7452836" y="6570940"/>
            <a:ext cx="3065621" cy="7048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Of response time predictions.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10793730" y="5092422"/>
            <a:ext cx="3065621" cy="7268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25%</a:t>
            </a:r>
            <a:endParaRPr lang="en-US" sz="5700" dirty="0"/>
          </a:p>
        </p:txBody>
      </p:sp>
      <p:sp>
        <p:nvSpPr>
          <p:cNvPr id="15" name="Text 12"/>
          <p:cNvSpPr/>
          <p:nvPr/>
        </p:nvSpPr>
        <p:spPr>
          <a:xfrm>
            <a:off x="10793730" y="6094571"/>
            <a:ext cx="3065621" cy="6884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Optimization Potential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10793730" y="6915150"/>
            <a:ext cx="3065621" cy="7048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Improvement possible with interventions.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9943" y="1016675"/>
            <a:ext cx="7696914" cy="12920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Recommendations: Immediate Actions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09943" y="2618780"/>
            <a:ext cx="7696914" cy="330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Implement these strategies within 1-3 months for significant improvements.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09943" y="3181945"/>
            <a:ext cx="206693" cy="1240274"/>
          </a:xfrm>
          <a:prstGeom prst="roundRect">
            <a:avLst>
              <a:gd name="adj" fmla="val 15003"/>
            </a:avLst>
          </a:prstGeom>
          <a:solidFill>
            <a:srgbClr val="5F5153"/>
          </a:solidFill>
        </p:spPr>
      </p:sp>
      <p:sp>
        <p:nvSpPr>
          <p:cNvPr id="6" name="Text 3"/>
          <p:cNvSpPr/>
          <p:nvPr/>
        </p:nvSpPr>
        <p:spPr>
          <a:xfrm>
            <a:off x="6623328" y="3388638"/>
            <a:ext cx="3536871" cy="3228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Smart Traffic Management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623328" y="3835479"/>
            <a:ext cx="7283529" cy="330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AI-powered ambulance routing for 15% response time reduction.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519982" y="4577239"/>
            <a:ext cx="206693" cy="1240274"/>
          </a:xfrm>
          <a:prstGeom prst="roundRect">
            <a:avLst>
              <a:gd name="adj" fmla="val 15003"/>
            </a:avLst>
          </a:prstGeom>
          <a:solidFill>
            <a:srgbClr val="5F5153"/>
          </a:solidFill>
        </p:spPr>
      </p:sp>
      <p:sp>
        <p:nvSpPr>
          <p:cNvPr id="9" name="Text 6"/>
          <p:cNvSpPr/>
          <p:nvPr/>
        </p:nvSpPr>
        <p:spPr>
          <a:xfrm>
            <a:off x="6933367" y="4783931"/>
            <a:ext cx="2942868" cy="3228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Resource Reallocation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6933367" y="5230773"/>
            <a:ext cx="6973491" cy="330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Deploy 2 additional ambulances to Kicukiro for 20% improvement.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830020" y="5972532"/>
            <a:ext cx="206693" cy="1240274"/>
          </a:xfrm>
          <a:prstGeom prst="roundRect">
            <a:avLst>
              <a:gd name="adj" fmla="val 15003"/>
            </a:avLst>
          </a:prstGeom>
          <a:solidFill>
            <a:srgbClr val="5F5153"/>
          </a:solidFill>
        </p:spPr>
      </p:sp>
      <p:sp>
        <p:nvSpPr>
          <p:cNvPr id="12" name="Text 9"/>
          <p:cNvSpPr/>
          <p:nvPr/>
        </p:nvSpPr>
        <p:spPr>
          <a:xfrm>
            <a:off x="7243405" y="6179225"/>
            <a:ext cx="2703790" cy="3228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Technology Upgrade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7243405" y="6626066"/>
            <a:ext cx="6663452" cy="330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Real-time GPS tracking (medium investment, 1-2 months).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56667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Future Work &amp; Expected Outcomes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714387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vision includes advanced AI integration and nationwide scaling for long-term impact.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922157"/>
            <a:ext cx="3501509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Short-term Outcomes (3-6 months)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857631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Reduce average response time to &lt;22 minutes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662732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65% of cases under 25 minutes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467832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Eliminate response times &gt;40 minutes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922157"/>
            <a:ext cx="3501509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Long-term Outcomes (6-18 months)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4857631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Target response time &lt;20 minutes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662732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30% improvement in resource efficiency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6467832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Estimated 50+ lives saved annually</a:t>
            </a:r>
            <a:endParaRPr lang="en-US" sz="175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10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11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12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13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14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15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16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17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18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2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3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4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5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6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7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8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ags/tag9.xml><?xml version="1.0" encoding="utf-8"?>
<p:tagLst xmlns:p="http://schemas.openxmlformats.org/presentationml/2006/main">
  <p:tag name="KSO_WM_DIAGRAM_VIRTUALLY_FRAME" val="{&quot;height&quot;:244.60314960629916,&quot;left&quot;:62.50314960629921,&quot;top&quot;:286.0781102362205,&quot;width&quot;:1026.9843307086612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3614</Words>
  <Application>WPS Presentation</Application>
  <PresentationFormat>On-screen Show (16:9)</PresentationFormat>
  <Paragraphs>192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SimSun</vt:lpstr>
      <vt:lpstr>Wingdings</vt:lpstr>
      <vt:lpstr>Noto Serif HK Bold</vt:lpstr>
      <vt:lpstr>Segoe Print</vt:lpstr>
      <vt:lpstr>Noto Serif HK Bold</vt:lpstr>
      <vt:lpstr>Noto Serif HK Bold</vt:lpstr>
      <vt:lpstr>Noto Serif HK</vt:lpstr>
      <vt:lpstr>Noto Serif HK</vt:lpstr>
      <vt:lpstr>Noto Serif HK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Egide Ishimwe Kwibuka</cp:lastModifiedBy>
  <cp:revision>2</cp:revision>
  <dcterms:created xsi:type="dcterms:W3CDTF">2025-08-04T08:13:00Z</dcterms:created>
  <dcterms:modified xsi:type="dcterms:W3CDTF">2025-08-04T08:19:20Z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F9DCC90608D140A694E8710C8B1D2503_12</vt:lpwstr>
  </property>
  <property fmtid="{D5CDD505-2E9C-101B-9397-08002B2CF9AE}" pid="3" name="KSOProductBuildVer">
    <vt:lpwstr>1033-12.2.0.22222</vt:lpwstr>
  </property>
</Properties>
</file>